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8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8" y="97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1F3A2F2F-462D-4B57-A13C-98297A102B8E}" type="datetimeFigureOut">
              <a:rPr lang="en-US"/>
              <a:pPr>
                <a:defRPr/>
              </a:pPr>
              <a:t>7/11/2016</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1E60FE4C-D0DA-450C-BE1C-2B4FAE5689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7801C8C-0542-400D-BB6E-EA64A7AADF79}" type="datetimeFigureOut">
              <a:rPr lang="en-US"/>
              <a:pPr>
                <a:defRPr/>
              </a:pPr>
              <a:t>7/11/2016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823FDB-B115-4201-AD23-A056A4D1AD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E43B75C-F98D-4323-AF3D-7549CA3E75E8}" type="datetimeFigureOut">
              <a:rPr lang="en-US"/>
              <a:pPr>
                <a:defRPr/>
              </a:pPr>
              <a:t>7/11/2016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A216B7D-C5E6-4C6A-B6B8-1462D76124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564B2E-C50E-42FD-8401-68301397A989}" type="datetimeFigureOut">
              <a:rPr lang="en-US"/>
              <a:pPr>
                <a:defRPr/>
              </a:pPr>
              <a:t>7/11/2016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8A07C3-2370-419C-8051-5AD88EBBB3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E54A90D-1817-4926-9378-76833351400A}" type="datetimeFigureOut">
              <a:rPr lang="en-US"/>
              <a:pPr>
                <a:defRPr/>
              </a:pPr>
              <a:t>7/11/2016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9586B2E-DE7D-4CC0-8A16-9A29A1AFAD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8E8F0A3-E6BF-4B77-9B9E-1A68EBA63E73}" type="datetimeFigureOut">
              <a:rPr lang="en-US"/>
              <a:pPr>
                <a:defRPr/>
              </a:pPr>
              <a:t>7/11/2016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37EAA8B-8DCA-4D70-BF21-9AC379B57E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5ABFDFB2-E090-416B-9699-05DEBBB536EC}" type="datetimeFigureOut">
              <a:rPr lang="en-US"/>
              <a:pPr>
                <a:defRPr/>
              </a:pPr>
              <a:t>7/11/2016</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A0593EA1-BA07-452C-8789-07644CE4105E}"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48F4EBC9-4BC4-47F2-BCE7-C9464831D772}" type="datetimeFigureOut">
              <a:rPr lang="en-US"/>
              <a:pPr>
                <a:defRPr/>
              </a:pPr>
              <a:t>7/11/2016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B1D1323-16B1-49AA-84E7-255E4E87EE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E8A41D3-2BF2-44CE-B07E-A5E3BA03E138}" type="datetimeFigureOut">
              <a:rPr lang="en-US"/>
              <a:pPr>
                <a:defRPr/>
              </a:pPr>
              <a:t>7/11/2016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3743233-D1C4-49C6-8C4A-C5F8642EF4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42911E6-3D43-435B-AC5D-DDA7AC583AB7}" type="datetimeFigureOut">
              <a:rPr lang="en-US"/>
              <a:pPr>
                <a:defRPr/>
              </a:pPr>
              <a:t>7/11/2016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AB3BE63-BCE5-4264-9167-3315A07EAF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AE358D5-16C7-4438-A974-B87A19DD92AA}" type="datetimeFigureOut">
              <a:rPr lang="en-US"/>
              <a:pPr>
                <a:defRPr/>
              </a:pPr>
              <a:t>7/11/2016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0E3B1FD-ABFC-4245-A277-37C1A8AFCA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88E495BD-1CA0-4DDA-B28E-EFFD76FBF9C9}" type="datetimeFigureOut">
              <a:rPr lang="en-US"/>
              <a:pPr>
                <a:defRPr/>
              </a:pPr>
              <a:t>7/11/2016</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79FDF5C4-2583-46E8-8EF1-BF9C7F2D8C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73" r:id="rId5"/>
    <p:sldLayoutId id="2147483674" r:id="rId6"/>
    <p:sldLayoutId id="2147483668" r:id="rId7"/>
    <p:sldLayoutId id="2147483667" r:id="rId8"/>
    <p:sldLayoutId id="2147483666" r:id="rId9"/>
    <p:sldLayoutId id="2147483665" r:id="rId10"/>
    <p:sldLayoutId id="214748366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Title 1"/>
          <p:cNvPicPr>
            <a:picLocks noGrp="1" noChangeArrowheads="1"/>
          </p:cNvPicPr>
          <p:nvPr>
            <p:ph type="ctrTitle"/>
          </p:nvPr>
        </p:nvPicPr>
        <p:blipFill>
          <a:blip r:embed="rId2"/>
          <a:srcRect/>
          <a:stretch>
            <a:fillRect/>
          </a:stretch>
        </p:blipFill>
        <p:spPr>
          <a:xfrm>
            <a:off x="195263" y="2395538"/>
            <a:ext cx="8729662" cy="1481137"/>
          </a:xfrm>
        </p:spPr>
      </p:pic>
      <p:sp>
        <p:nvSpPr>
          <p:cNvPr id="3" name="Subtitle 2"/>
          <p:cNvSpPr>
            <a:spLocks noGrp="1"/>
          </p:cNvSpPr>
          <p:nvPr>
            <p:ph type="subTitle" idx="1"/>
          </p:nvPr>
        </p:nvSpPr>
        <p:spPr>
          <a:xfrm>
            <a:off x="2438400" y="4191000"/>
            <a:ext cx="6019800" cy="824462"/>
          </a:xfrm>
        </p:spPr>
        <p:txBody>
          <a:bodyPr>
            <a:normAutofit/>
          </a:bodyPr>
          <a:lstStyle/>
          <a:p>
            <a:pPr eaLnBrk="1" fontAlgn="auto" hangingPunct="1">
              <a:spcAft>
                <a:spcPts val="0"/>
              </a:spcAft>
              <a:buClr>
                <a:schemeClr val="accent3"/>
              </a:buClr>
              <a:buFont typeface="Georgia"/>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Compliance, Safety, Prevention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1219200" y="914400"/>
            <a:ext cx="6753225" cy="708025"/>
          </a:xfrm>
          <a:prstGeom prst="rect">
            <a:avLst/>
          </a:prstGeom>
          <a:noFill/>
          <a:ln w="9525">
            <a:noFill/>
            <a:miter lim="800000"/>
            <a:headEnd/>
            <a:tailEnd/>
          </a:ln>
        </p:spPr>
        <p:txBody>
          <a:bodyPr wrap="none">
            <a:spAutoFit/>
          </a:bodyPr>
          <a:lstStyle/>
          <a:p>
            <a:r>
              <a:rPr lang="en-US" sz="2000" b="1">
                <a:latin typeface="Georgia" pitchFamily="18" charset="0"/>
              </a:rPr>
              <a:t>Spray the P2 cleaning chemistry over the opening </a:t>
            </a:r>
          </a:p>
          <a:p>
            <a:r>
              <a:rPr lang="en-US" sz="2000" b="1">
                <a:latin typeface="Georgia" pitchFamily="18" charset="0"/>
              </a:rPr>
              <a:t>to suppress any possible vapors</a:t>
            </a:r>
          </a:p>
        </p:txBody>
      </p:sp>
      <p:pic>
        <p:nvPicPr>
          <p:cNvPr id="22530" name="Picture 4" descr="ECS logo_blue"/>
          <p:cNvPicPr>
            <a:picLocks noChangeAspect="1" noChangeArrowheads="1"/>
          </p:cNvPicPr>
          <p:nvPr/>
        </p:nvPicPr>
        <p:blipFill>
          <a:blip r:embed="rId2"/>
          <a:srcRect/>
          <a:stretch>
            <a:fillRect/>
          </a:stretch>
        </p:blipFill>
        <p:spPr bwMode="auto">
          <a:xfrm>
            <a:off x="7888288" y="5602288"/>
            <a:ext cx="1255712" cy="1255712"/>
          </a:xfrm>
          <a:prstGeom prst="rect">
            <a:avLst/>
          </a:prstGeom>
          <a:noFill/>
          <a:ln w="9525">
            <a:noFill/>
            <a:miter lim="800000"/>
            <a:headEnd/>
            <a:tailEnd/>
          </a:ln>
        </p:spPr>
      </p:pic>
      <p:pic>
        <p:nvPicPr>
          <p:cNvPr id="22531" name="Picture 5" descr="Spray 2"/>
          <p:cNvPicPr>
            <a:picLocks noChangeAspect="1" noChangeArrowheads="1"/>
          </p:cNvPicPr>
          <p:nvPr/>
        </p:nvPicPr>
        <p:blipFill>
          <a:blip r:embed="rId3"/>
          <a:srcRect/>
          <a:stretch>
            <a:fillRect/>
          </a:stretch>
        </p:blipFill>
        <p:spPr bwMode="auto">
          <a:xfrm>
            <a:off x="990600" y="1752600"/>
            <a:ext cx="63246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2015-03-20 10"/>
          <p:cNvPicPr>
            <a:picLocks noChangeAspect="1" noChangeArrowheads="1"/>
          </p:cNvPicPr>
          <p:nvPr/>
        </p:nvPicPr>
        <p:blipFill>
          <a:blip r:embed="rId2"/>
          <a:srcRect/>
          <a:stretch>
            <a:fillRect/>
          </a:stretch>
        </p:blipFill>
        <p:spPr bwMode="auto">
          <a:xfrm>
            <a:off x="1066800" y="1524000"/>
            <a:ext cx="6400800" cy="4800600"/>
          </a:xfrm>
          <a:prstGeom prst="rect">
            <a:avLst/>
          </a:prstGeom>
          <a:noFill/>
          <a:ln w="9525">
            <a:noFill/>
            <a:miter lim="800000"/>
            <a:headEnd/>
            <a:tailEnd/>
          </a:ln>
        </p:spPr>
      </p:pic>
      <p:sp>
        <p:nvSpPr>
          <p:cNvPr id="23554" name="Text Box 4"/>
          <p:cNvSpPr txBox="1">
            <a:spLocks noChangeArrowheads="1"/>
          </p:cNvSpPr>
          <p:nvPr/>
        </p:nvSpPr>
        <p:spPr bwMode="auto">
          <a:xfrm>
            <a:off x="457200" y="838200"/>
            <a:ext cx="8340725" cy="708025"/>
          </a:xfrm>
          <a:prstGeom prst="rect">
            <a:avLst/>
          </a:prstGeom>
          <a:noFill/>
          <a:ln w="9525">
            <a:noFill/>
            <a:miter lim="800000"/>
            <a:headEnd/>
            <a:tailEnd/>
          </a:ln>
        </p:spPr>
        <p:txBody>
          <a:bodyPr wrap="none">
            <a:spAutoFit/>
          </a:bodyPr>
          <a:lstStyle/>
          <a:p>
            <a:r>
              <a:rPr lang="en-US" sz="2000" b="1">
                <a:latin typeface="Georgia" pitchFamily="18" charset="0"/>
              </a:rPr>
              <a:t>If only fuel present, pull tab to release into tank (if applicable)</a:t>
            </a:r>
          </a:p>
          <a:p>
            <a:r>
              <a:rPr lang="en-US" sz="2000" b="1">
                <a:latin typeface="Georgia" pitchFamily="18" charset="0"/>
              </a:rPr>
              <a:t>Or remove as directed</a:t>
            </a:r>
          </a:p>
        </p:txBody>
      </p:sp>
      <p:sp>
        <p:nvSpPr>
          <p:cNvPr id="23555" name="Line 5"/>
          <p:cNvSpPr>
            <a:spLocks noChangeShapeType="1"/>
          </p:cNvSpPr>
          <p:nvPr/>
        </p:nvSpPr>
        <p:spPr bwMode="auto">
          <a:xfrm>
            <a:off x="2057400" y="3733800"/>
            <a:ext cx="2057400" cy="914400"/>
          </a:xfrm>
          <a:prstGeom prst="line">
            <a:avLst/>
          </a:prstGeom>
          <a:noFill/>
          <a:ln w="57150">
            <a:solidFill>
              <a:srgbClr val="A50021"/>
            </a:solidFill>
            <a:round/>
            <a:headEnd/>
            <a:tailEnd type="triangle" w="med" len="med"/>
          </a:ln>
        </p:spPr>
        <p:txBody>
          <a:bodyPr/>
          <a:lstStyle/>
          <a:p>
            <a:endParaRPr lang="en-US"/>
          </a:p>
        </p:txBody>
      </p:sp>
      <p:pic>
        <p:nvPicPr>
          <p:cNvPr id="23556" name="Picture 4" descr="ECS logo_blue"/>
          <p:cNvPicPr>
            <a:picLocks noChangeAspect="1" noChangeArrowheads="1"/>
          </p:cNvPicPr>
          <p:nvPr/>
        </p:nvPicPr>
        <p:blipFill>
          <a:blip r:embed="rId3"/>
          <a:srcRect/>
          <a:stretch>
            <a:fillRect/>
          </a:stretch>
        </p:blipFill>
        <p:spPr bwMode="auto">
          <a:xfrm>
            <a:off x="7888288" y="5602288"/>
            <a:ext cx="1255712" cy="125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ChangeArrowheads="1"/>
          </p:cNvSpPr>
          <p:nvPr/>
        </p:nvSpPr>
        <p:spPr bwMode="auto">
          <a:xfrm>
            <a:off x="1143000" y="914400"/>
            <a:ext cx="6477000" cy="400050"/>
          </a:xfrm>
          <a:prstGeom prst="rect">
            <a:avLst/>
          </a:prstGeom>
          <a:noFill/>
          <a:ln w="9525">
            <a:noFill/>
            <a:miter lim="800000"/>
            <a:headEnd/>
            <a:tailEnd/>
          </a:ln>
        </p:spPr>
        <p:txBody>
          <a:bodyPr>
            <a:spAutoFit/>
          </a:bodyPr>
          <a:lstStyle/>
          <a:p>
            <a:r>
              <a:rPr lang="en-US" sz="2000" b="1">
                <a:latin typeface="Georgia" pitchFamily="18" charset="0"/>
              </a:rPr>
              <a:t>If only water less than 2 inches	Spray P2</a:t>
            </a:r>
          </a:p>
        </p:txBody>
      </p:sp>
      <p:pic>
        <p:nvPicPr>
          <p:cNvPr id="24578" name="Picture 4" descr="2015-03-20 10"/>
          <p:cNvPicPr>
            <a:picLocks noChangeAspect="1" noChangeArrowheads="1"/>
          </p:cNvPicPr>
          <p:nvPr/>
        </p:nvPicPr>
        <p:blipFill>
          <a:blip r:embed="rId2"/>
          <a:srcRect/>
          <a:stretch>
            <a:fillRect/>
          </a:stretch>
        </p:blipFill>
        <p:spPr bwMode="auto">
          <a:xfrm>
            <a:off x="1143000" y="1752600"/>
            <a:ext cx="63246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5"/>
          <p:cNvSpPr txBox="1">
            <a:spLocks noChangeArrowheads="1"/>
          </p:cNvSpPr>
          <p:nvPr/>
        </p:nvSpPr>
        <p:spPr bwMode="auto">
          <a:xfrm>
            <a:off x="1752600" y="914400"/>
            <a:ext cx="5507038" cy="641350"/>
          </a:xfrm>
          <a:prstGeom prst="rect">
            <a:avLst/>
          </a:prstGeom>
          <a:noFill/>
          <a:ln w="9525">
            <a:noFill/>
            <a:miter lim="800000"/>
            <a:headEnd/>
            <a:tailEnd/>
          </a:ln>
        </p:spPr>
        <p:txBody>
          <a:bodyPr wrap="none">
            <a:spAutoFit/>
          </a:bodyPr>
          <a:lstStyle/>
          <a:p>
            <a:r>
              <a:rPr lang="en-US" b="1">
                <a:latin typeface="Georgia" pitchFamily="18" charset="0"/>
              </a:rPr>
              <a:t>Mix with brush and pick up with wipers</a:t>
            </a:r>
          </a:p>
          <a:p>
            <a:r>
              <a:rPr lang="en-US" b="1">
                <a:latin typeface="Georgia" pitchFamily="18" charset="0"/>
              </a:rPr>
              <a:t>	make sure there are no dripping pads</a:t>
            </a:r>
          </a:p>
        </p:txBody>
      </p:sp>
      <p:pic>
        <p:nvPicPr>
          <p:cNvPr id="25602" name="Picture 4" descr="20150923_121002.jpg"/>
          <p:cNvPicPr>
            <a:picLocks noChangeAspect="1"/>
          </p:cNvPicPr>
          <p:nvPr/>
        </p:nvPicPr>
        <p:blipFill>
          <a:blip r:embed="rId2"/>
          <a:srcRect/>
          <a:stretch>
            <a:fillRect/>
          </a:stretch>
        </p:blipFill>
        <p:spPr bwMode="auto">
          <a:xfrm>
            <a:off x="4191000" y="3470275"/>
            <a:ext cx="4267200" cy="3030538"/>
          </a:xfrm>
          <a:prstGeom prst="rect">
            <a:avLst/>
          </a:prstGeom>
          <a:noFill/>
          <a:ln w="9525">
            <a:noFill/>
            <a:miter lim="800000"/>
            <a:headEnd/>
            <a:tailEnd/>
          </a:ln>
        </p:spPr>
      </p:pic>
      <p:pic>
        <p:nvPicPr>
          <p:cNvPr id="25603" name="Picture 3" descr="20150923_120921.jpg"/>
          <p:cNvPicPr>
            <a:picLocks noChangeAspect="1"/>
          </p:cNvPicPr>
          <p:nvPr/>
        </p:nvPicPr>
        <p:blipFill>
          <a:blip r:embed="rId3"/>
          <a:srcRect/>
          <a:stretch>
            <a:fillRect/>
          </a:stretch>
        </p:blipFill>
        <p:spPr bwMode="auto">
          <a:xfrm>
            <a:off x="914400" y="2286000"/>
            <a:ext cx="4241800" cy="238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762000" y="685800"/>
            <a:ext cx="6269038" cy="400050"/>
          </a:xfrm>
          <a:prstGeom prst="rect">
            <a:avLst/>
          </a:prstGeom>
          <a:noFill/>
          <a:ln w="9525">
            <a:noFill/>
            <a:miter lim="800000"/>
            <a:headEnd/>
            <a:tailEnd/>
          </a:ln>
        </p:spPr>
        <p:txBody>
          <a:bodyPr wrap="none">
            <a:spAutoFit/>
          </a:bodyPr>
          <a:lstStyle/>
          <a:p>
            <a:r>
              <a:rPr lang="en-US" sz="2000" b="1">
                <a:latin typeface="Georgia" pitchFamily="18" charset="0"/>
              </a:rPr>
              <a:t>To Clean Spill Bucket; Spray P2 onto sidewalls</a:t>
            </a:r>
            <a:endParaRPr lang="en-US" b="1">
              <a:latin typeface="Georgia" pitchFamily="18" charset="0"/>
            </a:endParaRPr>
          </a:p>
        </p:txBody>
      </p:sp>
      <p:pic>
        <p:nvPicPr>
          <p:cNvPr id="26626" name="Picture 4" descr="ECS logo_blue"/>
          <p:cNvPicPr>
            <a:picLocks noChangeAspect="1" noChangeArrowheads="1"/>
          </p:cNvPicPr>
          <p:nvPr/>
        </p:nvPicPr>
        <p:blipFill>
          <a:blip r:embed="rId2"/>
          <a:srcRect/>
          <a:stretch>
            <a:fillRect/>
          </a:stretch>
        </p:blipFill>
        <p:spPr bwMode="auto">
          <a:xfrm>
            <a:off x="7888288" y="5602288"/>
            <a:ext cx="1255712" cy="1255712"/>
          </a:xfrm>
          <a:prstGeom prst="rect">
            <a:avLst/>
          </a:prstGeom>
          <a:noFill/>
          <a:ln w="9525">
            <a:noFill/>
            <a:miter lim="800000"/>
            <a:headEnd/>
            <a:tailEnd/>
          </a:ln>
        </p:spPr>
      </p:pic>
      <p:pic>
        <p:nvPicPr>
          <p:cNvPr id="26627" name="Picture 5" descr="Spray 1"/>
          <p:cNvPicPr>
            <a:picLocks noChangeAspect="1" noChangeArrowheads="1"/>
          </p:cNvPicPr>
          <p:nvPr/>
        </p:nvPicPr>
        <p:blipFill>
          <a:blip r:embed="rId3"/>
          <a:srcRect/>
          <a:stretch>
            <a:fillRect/>
          </a:stretch>
        </p:blipFill>
        <p:spPr bwMode="auto">
          <a:xfrm>
            <a:off x="533400" y="1123950"/>
            <a:ext cx="6934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685800" y="914400"/>
            <a:ext cx="7316788" cy="400050"/>
          </a:xfrm>
          <a:prstGeom prst="rect">
            <a:avLst/>
          </a:prstGeom>
          <a:noFill/>
          <a:ln w="9525">
            <a:noFill/>
            <a:miter lim="800000"/>
            <a:headEnd/>
            <a:tailEnd/>
          </a:ln>
        </p:spPr>
        <p:txBody>
          <a:bodyPr wrap="none">
            <a:spAutoFit/>
          </a:bodyPr>
          <a:lstStyle/>
          <a:p>
            <a:r>
              <a:rPr lang="en-US" sz="2000" b="1">
                <a:latin typeface="Georgia" pitchFamily="18" charset="0"/>
              </a:rPr>
              <a:t>Using the brush, scrub the sidewalls and entire bucket</a:t>
            </a:r>
          </a:p>
        </p:txBody>
      </p:sp>
      <p:pic>
        <p:nvPicPr>
          <p:cNvPr id="27650" name="Picture 3" descr="20150923_120844.jpg"/>
          <p:cNvPicPr>
            <a:picLocks noChangeAspect="1"/>
          </p:cNvPicPr>
          <p:nvPr/>
        </p:nvPicPr>
        <p:blipFill>
          <a:blip r:embed="rId2"/>
          <a:srcRect/>
          <a:stretch>
            <a:fillRect/>
          </a:stretch>
        </p:blipFill>
        <p:spPr bwMode="auto">
          <a:xfrm>
            <a:off x="838200" y="1676400"/>
            <a:ext cx="7467600"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bucket"/>
          <p:cNvPicPr>
            <a:picLocks noChangeAspect="1" noChangeArrowheads="1"/>
          </p:cNvPicPr>
          <p:nvPr/>
        </p:nvPicPr>
        <p:blipFill>
          <a:blip r:embed="rId2"/>
          <a:srcRect/>
          <a:stretch>
            <a:fillRect/>
          </a:stretch>
        </p:blipFill>
        <p:spPr bwMode="auto">
          <a:xfrm>
            <a:off x="762000" y="1066800"/>
            <a:ext cx="6934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p:cNvSpPr txBox="1">
            <a:spLocks noChangeArrowheads="1"/>
          </p:cNvSpPr>
          <p:nvPr/>
        </p:nvSpPr>
        <p:spPr bwMode="auto">
          <a:xfrm>
            <a:off x="974725" y="722313"/>
            <a:ext cx="6523038" cy="400050"/>
          </a:xfrm>
          <a:prstGeom prst="rect">
            <a:avLst/>
          </a:prstGeom>
          <a:noFill/>
          <a:ln w="9525">
            <a:noFill/>
            <a:miter lim="800000"/>
            <a:headEnd/>
            <a:tailEnd/>
          </a:ln>
        </p:spPr>
        <p:txBody>
          <a:bodyPr wrap="none">
            <a:spAutoFit/>
          </a:bodyPr>
          <a:lstStyle/>
          <a:p>
            <a:r>
              <a:rPr lang="en-US" sz="2000" b="1">
                <a:latin typeface="Georgia" pitchFamily="18" charset="0"/>
              </a:rPr>
              <a:t>Wrap wiper around brush and wipe inside clean</a:t>
            </a:r>
          </a:p>
        </p:txBody>
      </p:sp>
      <p:pic>
        <p:nvPicPr>
          <p:cNvPr id="29698" name="Picture 4" descr="ECS logo_blue"/>
          <p:cNvPicPr>
            <a:picLocks noChangeAspect="1" noChangeArrowheads="1"/>
          </p:cNvPicPr>
          <p:nvPr/>
        </p:nvPicPr>
        <p:blipFill>
          <a:blip r:embed="rId2"/>
          <a:srcRect/>
          <a:stretch>
            <a:fillRect/>
          </a:stretch>
        </p:blipFill>
        <p:spPr bwMode="auto">
          <a:xfrm>
            <a:off x="7888288" y="5602288"/>
            <a:ext cx="1255712" cy="1255712"/>
          </a:xfrm>
          <a:prstGeom prst="rect">
            <a:avLst/>
          </a:prstGeom>
          <a:noFill/>
          <a:ln w="9525">
            <a:noFill/>
            <a:miter lim="800000"/>
            <a:headEnd/>
            <a:tailEnd/>
          </a:ln>
        </p:spPr>
      </p:pic>
      <p:pic>
        <p:nvPicPr>
          <p:cNvPr id="29699" name="Picture 4" descr="20150923_120954.jpg"/>
          <p:cNvPicPr>
            <a:picLocks noChangeAspect="1"/>
          </p:cNvPicPr>
          <p:nvPr/>
        </p:nvPicPr>
        <p:blipFill>
          <a:blip r:embed="rId3"/>
          <a:srcRect/>
          <a:stretch>
            <a:fillRect/>
          </a:stretch>
        </p:blipFill>
        <p:spPr bwMode="auto">
          <a:xfrm>
            <a:off x="990600" y="1600200"/>
            <a:ext cx="670560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ECS logo_blue"/>
          <p:cNvPicPr>
            <a:picLocks noChangeAspect="1" noChangeArrowheads="1"/>
          </p:cNvPicPr>
          <p:nvPr/>
        </p:nvPicPr>
        <p:blipFill>
          <a:blip r:embed="rId2"/>
          <a:srcRect/>
          <a:stretch>
            <a:fillRect/>
          </a:stretch>
        </p:blipFill>
        <p:spPr bwMode="auto">
          <a:xfrm>
            <a:off x="7888288" y="5602288"/>
            <a:ext cx="1255712" cy="1255712"/>
          </a:xfrm>
          <a:prstGeom prst="rect">
            <a:avLst/>
          </a:prstGeom>
          <a:noFill/>
          <a:ln w="9525">
            <a:noFill/>
            <a:miter lim="800000"/>
            <a:headEnd/>
            <a:tailEnd/>
          </a:ln>
        </p:spPr>
      </p:pic>
      <p:pic>
        <p:nvPicPr>
          <p:cNvPr id="30722" name="Picture 4" descr="2015-03-20 10"/>
          <p:cNvPicPr>
            <a:picLocks noChangeAspect="1" noChangeArrowheads="1"/>
          </p:cNvPicPr>
          <p:nvPr/>
        </p:nvPicPr>
        <p:blipFill>
          <a:blip r:embed="rId3"/>
          <a:srcRect/>
          <a:stretch>
            <a:fillRect/>
          </a:stretch>
        </p:blipFill>
        <p:spPr bwMode="auto">
          <a:xfrm>
            <a:off x="1066800" y="1447800"/>
            <a:ext cx="6705600" cy="5029200"/>
          </a:xfrm>
          <a:prstGeom prst="rect">
            <a:avLst/>
          </a:prstGeom>
          <a:noFill/>
          <a:ln w="9525">
            <a:noFill/>
            <a:miter lim="800000"/>
            <a:headEnd/>
            <a:tailEnd/>
          </a:ln>
        </p:spPr>
      </p:pic>
      <p:sp>
        <p:nvSpPr>
          <p:cNvPr id="30723" name="Text Box 4"/>
          <p:cNvSpPr txBox="1">
            <a:spLocks noChangeArrowheads="1"/>
          </p:cNvSpPr>
          <p:nvPr/>
        </p:nvSpPr>
        <p:spPr bwMode="auto">
          <a:xfrm>
            <a:off x="304800" y="838200"/>
            <a:ext cx="8482013" cy="400050"/>
          </a:xfrm>
          <a:prstGeom prst="rect">
            <a:avLst/>
          </a:prstGeom>
          <a:noFill/>
          <a:ln w="9525">
            <a:noFill/>
            <a:miter lim="800000"/>
            <a:headEnd/>
            <a:tailEnd/>
          </a:ln>
        </p:spPr>
        <p:txBody>
          <a:bodyPr wrap="none">
            <a:spAutoFit/>
          </a:bodyPr>
          <a:lstStyle/>
          <a:p>
            <a:r>
              <a:rPr lang="en-US" sz="2000" b="1">
                <a:latin typeface="Georgia" pitchFamily="18" charset="0"/>
              </a:rPr>
              <a:t>Make sure you wipe areas the brush/wiper method might miss.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7"/>
          <p:cNvSpPr txBox="1">
            <a:spLocks noChangeArrowheads="1"/>
          </p:cNvSpPr>
          <p:nvPr/>
        </p:nvSpPr>
        <p:spPr bwMode="auto">
          <a:xfrm>
            <a:off x="838200" y="4419600"/>
            <a:ext cx="2911475" cy="369888"/>
          </a:xfrm>
          <a:prstGeom prst="rect">
            <a:avLst/>
          </a:prstGeom>
          <a:noFill/>
          <a:ln w="9525">
            <a:noFill/>
            <a:miter lim="800000"/>
            <a:headEnd/>
            <a:tailEnd/>
          </a:ln>
        </p:spPr>
        <p:txBody>
          <a:bodyPr>
            <a:spAutoFit/>
          </a:bodyPr>
          <a:lstStyle/>
          <a:p>
            <a:r>
              <a:rPr lang="en-US" b="1">
                <a:latin typeface="Georgia" pitchFamily="18" charset="0"/>
              </a:rPr>
              <a:t>Dispose as Instructed.</a:t>
            </a:r>
          </a:p>
        </p:txBody>
      </p:sp>
      <p:pic>
        <p:nvPicPr>
          <p:cNvPr id="31746" name="Picture 6" descr="20150923_121005.jpg"/>
          <p:cNvPicPr>
            <a:picLocks noChangeAspect="1"/>
          </p:cNvPicPr>
          <p:nvPr/>
        </p:nvPicPr>
        <p:blipFill>
          <a:blip r:embed="rId2"/>
          <a:srcRect/>
          <a:stretch>
            <a:fillRect/>
          </a:stretch>
        </p:blipFill>
        <p:spPr bwMode="auto">
          <a:xfrm>
            <a:off x="3886200" y="1066800"/>
            <a:ext cx="3886200" cy="4697413"/>
          </a:xfrm>
          <a:prstGeom prst="rect">
            <a:avLst/>
          </a:prstGeom>
          <a:noFill/>
          <a:ln w="9525">
            <a:noFill/>
            <a:miter lim="800000"/>
            <a:headEnd/>
            <a:tailEnd/>
          </a:ln>
        </p:spPr>
      </p:pic>
      <p:sp>
        <p:nvSpPr>
          <p:cNvPr id="31747" name="Text Box 4"/>
          <p:cNvSpPr txBox="1">
            <a:spLocks noChangeArrowheads="1"/>
          </p:cNvSpPr>
          <p:nvPr/>
        </p:nvSpPr>
        <p:spPr bwMode="auto">
          <a:xfrm>
            <a:off x="685800" y="5943600"/>
            <a:ext cx="7008813" cy="684213"/>
          </a:xfrm>
          <a:prstGeom prst="rect">
            <a:avLst/>
          </a:prstGeom>
          <a:solidFill>
            <a:srgbClr val="FFFFFF"/>
          </a:solidFill>
          <a:ln w="9525">
            <a:solidFill>
              <a:srgbClr val="000000"/>
            </a:solidFill>
            <a:miter lim="800000"/>
            <a:headEnd/>
            <a:tailEnd/>
          </a:ln>
        </p:spPr>
        <p:txBody>
          <a:bodyPr/>
          <a:lstStyle/>
          <a:p>
            <a:r>
              <a:rPr lang="en-US" sz="700"/>
              <a:t>*Petroleum waste is a presumptive hazardous waste and the users/generators are responsible for proper waste characterization and disposal. Regulations establish that prior knowledge of the waste and the treatment process in which it was generated can be applied in determining a waste's classification. The FM 186 program is an immediate response spill treatment procedure that can be applied as part of prior knowledge in which the waste was generated. Federal and state regulations state that generators shall determine their waste classification and dispose of it correctly. Nothing herein is to be taken as approvals that </a:t>
            </a:r>
            <a:r>
              <a:rPr lang="en-US" sz="700" u="sng"/>
              <a:t>all</a:t>
            </a:r>
            <a:r>
              <a:rPr lang="en-US" sz="700"/>
              <a:t> spill materials would be rendered non-hazardous.</a:t>
            </a:r>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C:\Users\lgrubbs\AppData\Local\Microsoft\Windows\Temporary Internet Files\Content.Outlook\3K4GLWQ5\Spill Bucket Kit Shot.tif"/>
          <p:cNvPicPr>
            <a:picLocks noChangeArrowheads="1"/>
          </p:cNvPicPr>
          <p:nvPr/>
        </p:nvPicPr>
        <p:blipFill>
          <a:blip r:embed="rId2"/>
          <a:srcRect/>
          <a:stretch>
            <a:fillRect/>
          </a:stretch>
        </p:blipFill>
        <p:spPr bwMode="auto">
          <a:xfrm>
            <a:off x="152400" y="1030288"/>
            <a:ext cx="7680325" cy="5924550"/>
          </a:xfrm>
          <a:prstGeom prst="rect">
            <a:avLst/>
          </a:prstGeom>
          <a:noFill/>
          <a:ln w="9525">
            <a:noFill/>
            <a:miter lim="800000"/>
            <a:headEnd/>
            <a:tailEnd/>
          </a:ln>
        </p:spPr>
      </p:pic>
      <p:pic>
        <p:nvPicPr>
          <p:cNvPr id="1433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84963" y="3657600"/>
            <a:ext cx="2459037" cy="2236788"/>
          </a:xfrm>
          <a:prstGeom prst="rect">
            <a:avLst/>
          </a:prstGeom>
          <a:noFill/>
          <a:ln w="9525">
            <a:noFill/>
            <a:miter lim="800000"/>
            <a:headEnd/>
            <a:tailEnd/>
          </a:ln>
        </p:spPr>
      </p:pic>
      <p:sp>
        <p:nvSpPr>
          <p:cNvPr id="14339" name="TextBox 4"/>
          <p:cNvSpPr txBox="1">
            <a:spLocks noChangeArrowheads="1"/>
          </p:cNvSpPr>
          <p:nvPr/>
        </p:nvSpPr>
        <p:spPr bwMode="auto">
          <a:xfrm>
            <a:off x="609600" y="990600"/>
            <a:ext cx="4203700" cy="369888"/>
          </a:xfrm>
          <a:prstGeom prst="rect">
            <a:avLst/>
          </a:prstGeom>
          <a:noFill/>
          <a:ln w="9525">
            <a:noFill/>
            <a:miter lim="800000"/>
            <a:headEnd/>
            <a:tailEnd/>
          </a:ln>
        </p:spPr>
        <p:txBody>
          <a:bodyPr wrap="none">
            <a:spAutoFit/>
          </a:bodyPr>
          <a:lstStyle/>
          <a:p>
            <a:r>
              <a:rPr lang="en-US" b="1">
                <a:solidFill>
                  <a:srgbClr val="C00000"/>
                </a:solidFill>
                <a:latin typeface="Georgia" pitchFamily="18" charset="0"/>
              </a:rPr>
              <a:t>WHY:  </a:t>
            </a:r>
            <a:r>
              <a:rPr lang="en-US" b="1">
                <a:latin typeface="Georgia" pitchFamily="18" charset="0"/>
              </a:rPr>
              <a:t>Standardize the Procedure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2" name="Picture 4" descr="2015-03-20 10"/>
          <p:cNvPicPr>
            <a:picLocks noChangeAspect="1" noChangeArrowheads="1"/>
          </p:cNvPicPr>
          <p:nvPr/>
        </p:nvPicPr>
        <p:blipFill>
          <a:blip r:embed="rId3"/>
          <a:srcRect/>
          <a:stretch>
            <a:fillRect/>
          </a:stretch>
        </p:blipFill>
        <p:spPr bwMode="auto">
          <a:xfrm>
            <a:off x="457200" y="1600200"/>
            <a:ext cx="8001000" cy="4873625"/>
          </a:xfrm>
          <a:prstGeom prst="rect">
            <a:avLst/>
          </a:prstGeom>
          <a:noFill/>
          <a:ln w="9525">
            <a:noFill/>
            <a:miter lim="800000"/>
            <a:headEnd/>
            <a:tailEnd/>
          </a:ln>
        </p:spPr>
      </p:pic>
      <p:sp>
        <p:nvSpPr>
          <p:cNvPr id="38923" name="Text Box 3"/>
          <p:cNvSpPr txBox="1">
            <a:spLocks noChangeArrowheads="1"/>
          </p:cNvSpPr>
          <p:nvPr/>
        </p:nvSpPr>
        <p:spPr bwMode="auto">
          <a:xfrm>
            <a:off x="517525" y="874713"/>
            <a:ext cx="7367588" cy="400050"/>
          </a:xfrm>
          <a:prstGeom prst="rect">
            <a:avLst/>
          </a:prstGeom>
          <a:noFill/>
          <a:ln w="9525">
            <a:noFill/>
            <a:miter lim="800000"/>
            <a:headEnd/>
            <a:tailEnd/>
          </a:ln>
        </p:spPr>
        <p:txBody>
          <a:bodyPr wrap="none">
            <a:spAutoFit/>
          </a:bodyPr>
          <a:lstStyle/>
          <a:p>
            <a:r>
              <a:rPr lang="en-US" sz="2000" b="1">
                <a:latin typeface="Georgia" pitchFamily="18" charset="0"/>
              </a:rPr>
              <a:t>	    Thinking Safety	Thinking Environmentally</a:t>
            </a:r>
          </a:p>
        </p:txBody>
      </p:sp>
      <p:pic>
        <p:nvPicPr>
          <p:cNvPr id="38924" name="Picture 4" descr="ECS logo_blue"/>
          <p:cNvPicPr>
            <a:picLocks noChangeAspect="1" noChangeArrowheads="1"/>
          </p:cNvPicPr>
          <p:nvPr/>
        </p:nvPicPr>
        <p:blipFill>
          <a:blip r:embed="rId4"/>
          <a:srcRect/>
          <a:stretch>
            <a:fillRect/>
          </a:stretch>
        </p:blipFill>
        <p:spPr bwMode="auto">
          <a:xfrm>
            <a:off x="0" y="381000"/>
            <a:ext cx="1255713"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457200" y="1600200"/>
            <a:ext cx="8229600" cy="3292475"/>
          </a:xfrm>
          <a:prstGeom prst="rect">
            <a:avLst/>
          </a:prstGeom>
          <a:noFill/>
          <a:ln w="9525">
            <a:noFill/>
            <a:miter lim="800000"/>
            <a:headEnd/>
            <a:tailEnd/>
          </a:ln>
        </p:spPr>
        <p:txBody>
          <a:bodyPr>
            <a:spAutoFit/>
          </a:bodyPr>
          <a:lstStyle/>
          <a:p>
            <a:r>
              <a:rPr lang="en-US" sz="3200" b="1">
                <a:latin typeface="Georgia" pitchFamily="18" charset="0"/>
              </a:rPr>
              <a:t>Spill Bucket Regulations -1301:7-9-06</a:t>
            </a:r>
          </a:p>
          <a:p>
            <a:r>
              <a:rPr lang="en-US" sz="3200" b="1">
                <a:latin typeface="Georgia" pitchFamily="18" charset="0"/>
              </a:rPr>
              <a:t>				</a:t>
            </a:r>
            <a:r>
              <a:rPr lang="en-US" sz="2000" b="1">
                <a:latin typeface="Georgia" pitchFamily="18" charset="0"/>
              </a:rPr>
              <a:t>(OH*)</a:t>
            </a:r>
          </a:p>
          <a:p>
            <a:endParaRPr lang="en-US" sz="2400" b="1">
              <a:latin typeface="Georgia" pitchFamily="18" charset="0"/>
            </a:endParaRPr>
          </a:p>
          <a:p>
            <a:r>
              <a:rPr lang="en-US" sz="2400">
                <a:latin typeface="Georgia" pitchFamily="18" charset="0"/>
              </a:rPr>
              <a:t>(c) Owners and/or operators shall </a:t>
            </a:r>
            <a:r>
              <a:rPr lang="en-US" sz="2400" u="sng">
                <a:latin typeface="Georgia" pitchFamily="18" charset="0"/>
              </a:rPr>
              <a:t>visually inspect </a:t>
            </a:r>
            <a:r>
              <a:rPr lang="en-US" sz="2400">
                <a:latin typeface="Georgia" pitchFamily="18" charset="0"/>
              </a:rPr>
              <a:t>all spill prevention equipment </a:t>
            </a:r>
            <a:r>
              <a:rPr lang="en-US" sz="2400" u="sng">
                <a:latin typeface="Georgia" pitchFamily="18" charset="0"/>
              </a:rPr>
              <a:t>after each delivery </a:t>
            </a:r>
            <a:r>
              <a:rPr lang="en-US" sz="2400">
                <a:latin typeface="Georgia" pitchFamily="18" charset="0"/>
              </a:rPr>
              <a:t>and shall </a:t>
            </a:r>
            <a:r>
              <a:rPr lang="en-US" sz="2400" u="sng">
                <a:latin typeface="Georgia" pitchFamily="18" charset="0"/>
              </a:rPr>
              <a:t>promptly remove </a:t>
            </a:r>
            <a:r>
              <a:rPr lang="en-US" sz="2400">
                <a:latin typeface="Georgia" pitchFamily="18" charset="0"/>
              </a:rPr>
              <a:t>and properly dispose of any water, regulated substances and/or debris from the spill prevention equipment;</a:t>
            </a:r>
            <a:endParaRPr lang="en-US" sz="2200" b="1">
              <a:latin typeface="Georgia" pitchFamily="18" charset="0"/>
            </a:endParaRPr>
          </a:p>
        </p:txBody>
      </p:sp>
      <p:sp>
        <p:nvSpPr>
          <p:cNvPr id="15362" name="TextBox 2"/>
          <p:cNvSpPr txBox="1">
            <a:spLocks noChangeArrowheads="1"/>
          </p:cNvSpPr>
          <p:nvPr/>
        </p:nvSpPr>
        <p:spPr bwMode="auto">
          <a:xfrm>
            <a:off x="1447800" y="5943600"/>
            <a:ext cx="6443663" cy="369888"/>
          </a:xfrm>
          <a:prstGeom prst="rect">
            <a:avLst/>
          </a:prstGeom>
          <a:noFill/>
          <a:ln w="9525">
            <a:noFill/>
            <a:miter lim="800000"/>
            <a:headEnd/>
            <a:tailEnd/>
          </a:ln>
        </p:spPr>
        <p:txBody>
          <a:bodyPr wrap="none">
            <a:spAutoFit/>
          </a:bodyPr>
          <a:lstStyle/>
          <a:p>
            <a:r>
              <a:rPr lang="en-US" i="1">
                <a:latin typeface="Georgia" pitchFamily="18" charset="0"/>
              </a:rPr>
              <a:t>* Regulation mirrors various state and federal requirements</a:t>
            </a:r>
          </a:p>
        </p:txBody>
      </p:sp>
      <p:sp>
        <p:nvSpPr>
          <p:cNvPr id="15363" name="TextBox 3"/>
          <p:cNvSpPr txBox="1">
            <a:spLocks noChangeArrowheads="1"/>
          </p:cNvSpPr>
          <p:nvPr/>
        </p:nvSpPr>
        <p:spPr bwMode="auto">
          <a:xfrm>
            <a:off x="609600" y="990600"/>
            <a:ext cx="1647825" cy="369888"/>
          </a:xfrm>
          <a:prstGeom prst="rect">
            <a:avLst/>
          </a:prstGeom>
          <a:noFill/>
          <a:ln w="9525">
            <a:noFill/>
            <a:miter lim="800000"/>
            <a:headEnd/>
            <a:tailEnd/>
          </a:ln>
        </p:spPr>
        <p:txBody>
          <a:bodyPr wrap="none">
            <a:spAutoFit/>
          </a:bodyPr>
          <a:lstStyle/>
          <a:p>
            <a:r>
              <a:rPr lang="en-US" b="1">
                <a:solidFill>
                  <a:srgbClr val="C00000"/>
                </a:solidFill>
                <a:latin typeface="Georgia" pitchFamily="18" charset="0"/>
              </a:rPr>
              <a:t>WHY:  </a:t>
            </a:r>
            <a:r>
              <a:rPr lang="en-US" b="1">
                <a:latin typeface="Georgia" pitchFamily="18" charset="0"/>
              </a:rPr>
              <a:t>Daily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0" y="3048000"/>
            <a:ext cx="3954463" cy="3313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86" name="TextBox 2"/>
          <p:cNvSpPr txBox="1">
            <a:spLocks noChangeArrowheads="1"/>
          </p:cNvSpPr>
          <p:nvPr/>
        </p:nvSpPr>
        <p:spPr bwMode="auto">
          <a:xfrm>
            <a:off x="609600" y="1676400"/>
            <a:ext cx="7467600" cy="369888"/>
          </a:xfrm>
          <a:prstGeom prst="rect">
            <a:avLst/>
          </a:prstGeom>
          <a:noFill/>
          <a:ln w="9525">
            <a:noFill/>
            <a:miter lim="800000"/>
            <a:headEnd/>
            <a:tailEnd/>
          </a:ln>
        </p:spPr>
        <p:txBody>
          <a:bodyPr>
            <a:spAutoFit/>
          </a:bodyPr>
          <a:lstStyle/>
          <a:p>
            <a:r>
              <a:rPr lang="en-US" b="1">
                <a:latin typeface="Georgia" pitchFamily="18" charset="0"/>
              </a:rPr>
              <a:t>Percentage of UST System Failures Attributed to Spill Buckets</a:t>
            </a:r>
            <a:endParaRPr lang="en-US">
              <a:latin typeface="Georgia" pitchFamily="18" charset="0"/>
            </a:endParaRPr>
          </a:p>
        </p:txBody>
      </p:sp>
      <p:sp>
        <p:nvSpPr>
          <p:cNvPr id="16387" name="TextBox 3"/>
          <p:cNvSpPr txBox="1">
            <a:spLocks noChangeArrowheads="1"/>
          </p:cNvSpPr>
          <p:nvPr/>
        </p:nvSpPr>
        <p:spPr bwMode="auto">
          <a:xfrm>
            <a:off x="12420600" y="304800"/>
            <a:ext cx="184150" cy="369888"/>
          </a:xfrm>
          <a:prstGeom prst="rect">
            <a:avLst/>
          </a:prstGeom>
          <a:noFill/>
          <a:ln w="9525">
            <a:noFill/>
            <a:miter lim="800000"/>
            <a:headEnd/>
            <a:tailEnd/>
          </a:ln>
        </p:spPr>
        <p:txBody>
          <a:bodyPr wrap="none">
            <a:spAutoFit/>
          </a:bodyPr>
          <a:lstStyle/>
          <a:p>
            <a:endParaRPr lang="en-US">
              <a:latin typeface="Georgia" pitchFamily="18" charset="0"/>
            </a:endParaRPr>
          </a:p>
        </p:txBody>
      </p:sp>
      <p:sp>
        <p:nvSpPr>
          <p:cNvPr id="5" name="TextBox 4"/>
          <p:cNvSpPr txBox="1"/>
          <p:nvPr/>
        </p:nvSpPr>
        <p:spPr>
          <a:xfrm>
            <a:off x="1219200" y="2362200"/>
            <a:ext cx="2133600" cy="707886"/>
          </a:xfrm>
          <a:prstGeom prst="rect">
            <a:avLst/>
          </a:prstGeom>
          <a:noFill/>
        </p:spPr>
        <p:txBody>
          <a:bodyPr>
            <a:spAutoFit/>
          </a:bodyPr>
          <a:lstStyle/>
          <a:p>
            <a:pPr fontAlgn="auto">
              <a:spcBef>
                <a:spcPts val="0"/>
              </a:spcBef>
              <a:spcAft>
                <a:spcPts val="0"/>
              </a:spcAft>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Spill Prevention</a:t>
            </a:r>
          </a:p>
        </p:txBody>
      </p:sp>
      <p:pic>
        <p:nvPicPr>
          <p:cNvPr id="6" name="Picture 3"/>
          <p:cNvPicPr>
            <a:picLocks noChangeAspect="1" noChangeArrowheads="1"/>
          </p:cNvPicPr>
          <p:nvPr/>
        </p:nvPicPr>
        <p:blipFill>
          <a:blip r:embed="rId3"/>
          <a:srcRect/>
          <a:stretch>
            <a:fillRect/>
          </a:stretch>
        </p:blipFill>
        <p:spPr bwMode="auto">
          <a:xfrm>
            <a:off x="457200" y="3429000"/>
            <a:ext cx="3962400" cy="259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685800" y="4191000"/>
            <a:ext cx="762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1" name="TextBox 7"/>
          <p:cNvSpPr txBox="1">
            <a:spLocks noChangeArrowheads="1"/>
          </p:cNvSpPr>
          <p:nvPr/>
        </p:nvSpPr>
        <p:spPr bwMode="auto">
          <a:xfrm>
            <a:off x="609600" y="990600"/>
            <a:ext cx="1647825" cy="369888"/>
          </a:xfrm>
          <a:prstGeom prst="rect">
            <a:avLst/>
          </a:prstGeom>
          <a:noFill/>
          <a:ln w="9525">
            <a:noFill/>
            <a:miter lim="800000"/>
            <a:headEnd/>
            <a:tailEnd/>
          </a:ln>
        </p:spPr>
        <p:txBody>
          <a:bodyPr wrap="none">
            <a:spAutoFit/>
          </a:bodyPr>
          <a:lstStyle/>
          <a:p>
            <a:r>
              <a:rPr lang="en-US" b="1">
                <a:solidFill>
                  <a:srgbClr val="C00000"/>
                </a:solidFill>
                <a:latin typeface="Georgia" pitchFamily="18" charset="0"/>
              </a:rPr>
              <a:t>WHY:  </a:t>
            </a:r>
            <a:r>
              <a:rPr lang="en-US" b="1">
                <a:latin typeface="Georgia" pitchFamily="18" charset="0"/>
              </a:rPr>
              <a:t>Daily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685800" y="1447800"/>
            <a:ext cx="8077200" cy="3662363"/>
          </a:xfrm>
          <a:prstGeom prst="rect">
            <a:avLst/>
          </a:prstGeom>
          <a:noFill/>
          <a:ln w="9525">
            <a:noFill/>
            <a:miter lim="800000"/>
            <a:headEnd/>
            <a:tailEnd/>
          </a:ln>
        </p:spPr>
        <p:txBody>
          <a:bodyPr>
            <a:spAutoFit/>
          </a:bodyPr>
          <a:lstStyle/>
          <a:p>
            <a:r>
              <a:rPr lang="en-US" sz="2800" b="1">
                <a:latin typeface="Georgia" pitchFamily="18" charset="0"/>
              </a:rPr>
              <a:t>Exposure from Spill Bucket Cleaning</a:t>
            </a:r>
          </a:p>
          <a:p>
            <a:endParaRPr lang="en-US" sz="2400" b="1">
              <a:latin typeface="Georgia" pitchFamily="18" charset="0"/>
            </a:endParaRPr>
          </a:p>
          <a:p>
            <a:r>
              <a:rPr lang="en-US" sz="2000">
                <a:latin typeface="Georgia" pitchFamily="18" charset="0"/>
              </a:rPr>
              <a:t>• Content of Reformulated Gasoline</a:t>
            </a:r>
          </a:p>
          <a:p>
            <a:endParaRPr lang="en-US" sz="2000">
              <a:latin typeface="Georgia" pitchFamily="18" charset="0"/>
            </a:endParaRPr>
          </a:p>
          <a:p>
            <a:r>
              <a:rPr lang="en-US" sz="2000">
                <a:latin typeface="Georgia" pitchFamily="18" charset="0"/>
              </a:rPr>
              <a:t>Substance 	   Weight % 	In Liquid Weight % In Vapor</a:t>
            </a:r>
          </a:p>
          <a:p>
            <a:r>
              <a:rPr lang="en-US" sz="2000" b="1">
                <a:latin typeface="Georgia" pitchFamily="18" charset="0"/>
              </a:rPr>
              <a:t>Benzene 	       1.0 			0.3</a:t>
            </a:r>
          </a:p>
          <a:p>
            <a:r>
              <a:rPr lang="en-US" sz="2000">
                <a:latin typeface="Georgia" pitchFamily="18" charset="0"/>
              </a:rPr>
              <a:t>Ethyl Benzene	       1.6 			NA</a:t>
            </a:r>
          </a:p>
          <a:p>
            <a:r>
              <a:rPr lang="en-US" sz="2000">
                <a:latin typeface="Georgia" pitchFamily="18" charset="0"/>
              </a:rPr>
              <a:t>Toluene		       8.0 			NA</a:t>
            </a:r>
          </a:p>
          <a:p>
            <a:r>
              <a:rPr lang="en-US" sz="2000">
                <a:latin typeface="Georgia" pitchFamily="18" charset="0"/>
              </a:rPr>
              <a:t>Xylene 		       2.4			NA</a:t>
            </a:r>
          </a:p>
          <a:p>
            <a:endParaRPr lang="en-US" sz="2000">
              <a:latin typeface="Georgia" pitchFamily="18" charset="0"/>
            </a:endParaRPr>
          </a:p>
          <a:p>
            <a:r>
              <a:rPr lang="en-US" sz="2000">
                <a:latin typeface="Georgia" pitchFamily="18" charset="0"/>
              </a:rPr>
              <a:t>NA - Information not available at this time</a:t>
            </a:r>
            <a:endParaRPr lang="en-US" sz="2400">
              <a:latin typeface="Georgia" pitchFamily="18" charset="0"/>
            </a:endParaRPr>
          </a:p>
        </p:txBody>
      </p:sp>
      <p:sp>
        <p:nvSpPr>
          <p:cNvPr id="3" name="TextBox 2"/>
          <p:cNvSpPr txBox="1"/>
          <p:nvPr/>
        </p:nvSpPr>
        <p:spPr>
          <a:xfrm>
            <a:off x="609600" y="5486400"/>
            <a:ext cx="8534400" cy="646331"/>
          </a:xfrm>
          <a:prstGeom prst="rect">
            <a:avLst/>
          </a:prstGeom>
          <a:noFill/>
        </p:spPr>
        <p:txBody>
          <a:bodyPr>
            <a:spAutoFit/>
          </a:bodyPr>
          <a:lstStyle/>
          <a:p>
            <a:pPr fontAlgn="auto">
              <a:spcBef>
                <a:spcPts val="0"/>
              </a:spcBef>
              <a:spcAft>
                <a:spcPts val="0"/>
              </a:spcAft>
              <a:defRPr/>
            </a:pPr>
            <a:r>
              <a:rPr lang="en-US" b="1" dirty="0">
                <a:latin typeface="+mn-lt"/>
                <a:cs typeface="+mn-cs"/>
              </a:rPr>
              <a:t>CAPCOA     Air Toxics "Hot Spots" Program</a:t>
            </a:r>
          </a:p>
          <a:p>
            <a:pPr fontAlgn="auto">
              <a:spcBef>
                <a:spcPts val="0"/>
              </a:spcBef>
              <a:spcAft>
                <a:spcPts val="0"/>
              </a:spcAft>
              <a:defRPr/>
            </a:pP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Gasoline Service Station  Industry wide Risk Assessment Guidelines</a:t>
            </a:r>
          </a:p>
        </p:txBody>
      </p:sp>
      <p:sp>
        <p:nvSpPr>
          <p:cNvPr id="17411" name="TextBox 3"/>
          <p:cNvSpPr txBox="1">
            <a:spLocks noChangeArrowheads="1"/>
          </p:cNvSpPr>
          <p:nvPr/>
        </p:nvSpPr>
        <p:spPr bwMode="auto">
          <a:xfrm>
            <a:off x="609600" y="990600"/>
            <a:ext cx="1757363" cy="369888"/>
          </a:xfrm>
          <a:prstGeom prst="rect">
            <a:avLst/>
          </a:prstGeom>
          <a:noFill/>
          <a:ln w="9525">
            <a:noFill/>
            <a:miter lim="800000"/>
            <a:headEnd/>
            <a:tailEnd/>
          </a:ln>
        </p:spPr>
        <p:txBody>
          <a:bodyPr wrap="none">
            <a:spAutoFit/>
          </a:bodyPr>
          <a:lstStyle/>
          <a:p>
            <a:r>
              <a:rPr lang="en-US" b="1">
                <a:solidFill>
                  <a:srgbClr val="C00000"/>
                </a:solidFill>
                <a:latin typeface="Georgia" pitchFamily="18" charset="0"/>
              </a:rPr>
              <a:t>WHY:  </a:t>
            </a:r>
            <a:r>
              <a:rPr lang="en-US" b="1">
                <a:latin typeface="Georgia" pitchFamily="18" charset="0"/>
              </a:rPr>
              <a:t>Safety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600200" y="1066800"/>
            <a:ext cx="8229600" cy="1066800"/>
          </a:xfrm>
        </p:spPr>
        <p:txBody>
          <a:bodyPr/>
          <a:lstStyle/>
          <a:p>
            <a:pPr eaLnBrk="1" hangingPunct="1"/>
            <a:r>
              <a:rPr lang="en-US" smtClean="0">
                <a:solidFill>
                  <a:schemeClr val="tx1"/>
                </a:solidFill>
              </a:rPr>
              <a:t>Daily Spill Bucket Cleaning</a:t>
            </a:r>
          </a:p>
        </p:txBody>
      </p:sp>
      <p:pic>
        <p:nvPicPr>
          <p:cNvPr id="18434" name="Picture 4" descr="2015-03-20 10"/>
          <p:cNvPicPr>
            <a:picLocks noChangeAspect="1" noChangeArrowheads="1"/>
          </p:cNvPicPr>
          <p:nvPr/>
        </p:nvPicPr>
        <p:blipFill>
          <a:blip r:embed="rId2"/>
          <a:srcRect/>
          <a:stretch>
            <a:fillRect/>
          </a:stretch>
        </p:blipFill>
        <p:spPr bwMode="auto">
          <a:xfrm>
            <a:off x="1371600" y="2203450"/>
            <a:ext cx="5638800" cy="4178300"/>
          </a:xfrm>
          <a:prstGeom prst="rect">
            <a:avLst/>
          </a:prstGeom>
          <a:noFill/>
          <a:ln w="9525">
            <a:noFill/>
            <a:miter lim="800000"/>
            <a:headEnd/>
            <a:tailEnd/>
          </a:ln>
        </p:spPr>
      </p:pic>
      <p:pic>
        <p:nvPicPr>
          <p:cNvPr id="18435" name="Picture 4" descr="ECS logo_blue"/>
          <p:cNvPicPr>
            <a:picLocks noChangeAspect="1" noChangeArrowheads="1"/>
          </p:cNvPicPr>
          <p:nvPr/>
        </p:nvPicPr>
        <p:blipFill>
          <a:blip r:embed="rId3"/>
          <a:srcRect/>
          <a:stretch>
            <a:fillRect/>
          </a:stretch>
        </p:blipFill>
        <p:spPr bwMode="auto">
          <a:xfrm>
            <a:off x="7888288" y="5602288"/>
            <a:ext cx="1255712" cy="125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1752600" y="762000"/>
            <a:ext cx="6400800" cy="708025"/>
          </a:xfrm>
          <a:prstGeom prst="rect">
            <a:avLst/>
          </a:prstGeom>
          <a:noFill/>
          <a:ln w="9525">
            <a:noFill/>
            <a:miter lim="800000"/>
            <a:headEnd/>
            <a:tailEnd/>
          </a:ln>
        </p:spPr>
        <p:txBody>
          <a:bodyPr>
            <a:spAutoFit/>
          </a:bodyPr>
          <a:lstStyle/>
          <a:p>
            <a:r>
              <a:rPr lang="en-US" sz="2000" b="1">
                <a:latin typeface="Georgia" pitchFamily="18" charset="0"/>
              </a:rPr>
              <a:t>Spill Buckets are typically in high traffic areas. </a:t>
            </a:r>
          </a:p>
          <a:p>
            <a:r>
              <a:rPr lang="en-US" sz="2000" b="1">
                <a:latin typeface="Georgia" pitchFamily="18" charset="0"/>
              </a:rPr>
              <a:t>Personal Safety is paramount</a:t>
            </a:r>
          </a:p>
        </p:txBody>
      </p:sp>
      <p:pic>
        <p:nvPicPr>
          <p:cNvPr id="19458" name="Picture 4" descr="ECS logo_blue"/>
          <p:cNvPicPr>
            <a:picLocks noChangeAspect="1" noChangeArrowheads="1"/>
          </p:cNvPicPr>
          <p:nvPr/>
        </p:nvPicPr>
        <p:blipFill>
          <a:blip r:embed="rId2"/>
          <a:srcRect/>
          <a:stretch>
            <a:fillRect/>
          </a:stretch>
        </p:blipFill>
        <p:spPr bwMode="auto">
          <a:xfrm>
            <a:off x="7924800" y="5638800"/>
            <a:ext cx="1219200" cy="1219200"/>
          </a:xfrm>
          <a:prstGeom prst="rect">
            <a:avLst/>
          </a:prstGeom>
          <a:noFill/>
          <a:ln w="9525">
            <a:noFill/>
            <a:miter lim="800000"/>
            <a:headEnd/>
            <a:tailEnd/>
          </a:ln>
        </p:spPr>
      </p:pic>
      <p:pic>
        <p:nvPicPr>
          <p:cNvPr id="5" name="Picture 4" descr="20150922_115555.jpg"/>
          <p:cNvPicPr>
            <a:picLocks noChangeAspect="1"/>
          </p:cNvPicPr>
          <p:nvPr/>
        </p:nvPicPr>
        <p:blipFill>
          <a:blip r:embed="rId3"/>
          <a:stretch>
            <a:fillRect/>
          </a:stretch>
        </p:blipFill>
        <p:spPr>
          <a:xfrm>
            <a:off x="1219200" y="1828800"/>
            <a:ext cx="6705600"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2015-03-20 10"/>
          <p:cNvPicPr>
            <a:picLocks noChangeAspect="1" noChangeArrowheads="1"/>
          </p:cNvPicPr>
          <p:nvPr/>
        </p:nvPicPr>
        <p:blipFill>
          <a:blip r:embed="rId2"/>
          <a:srcRect/>
          <a:stretch>
            <a:fillRect/>
          </a:stretch>
        </p:blipFill>
        <p:spPr bwMode="auto">
          <a:xfrm>
            <a:off x="1219200" y="1600200"/>
            <a:ext cx="6400800" cy="4800600"/>
          </a:xfrm>
          <a:prstGeom prst="rect">
            <a:avLst/>
          </a:prstGeom>
          <a:noFill/>
          <a:ln w="9525">
            <a:noFill/>
            <a:miter lim="800000"/>
            <a:headEnd/>
            <a:tailEnd/>
          </a:ln>
        </p:spPr>
      </p:pic>
      <p:sp>
        <p:nvSpPr>
          <p:cNvPr id="20482" name="Text Box 4"/>
          <p:cNvSpPr txBox="1">
            <a:spLocks noChangeArrowheads="1"/>
          </p:cNvSpPr>
          <p:nvPr/>
        </p:nvSpPr>
        <p:spPr bwMode="auto">
          <a:xfrm>
            <a:off x="1371600" y="838200"/>
            <a:ext cx="4962525" cy="400050"/>
          </a:xfrm>
          <a:prstGeom prst="rect">
            <a:avLst/>
          </a:prstGeom>
          <a:noFill/>
          <a:ln w="9525">
            <a:noFill/>
            <a:miter lim="800000"/>
            <a:headEnd/>
            <a:tailEnd/>
          </a:ln>
        </p:spPr>
        <p:txBody>
          <a:bodyPr wrap="none">
            <a:spAutoFit/>
          </a:bodyPr>
          <a:lstStyle/>
          <a:p>
            <a:r>
              <a:rPr lang="en-US" sz="2000" b="1">
                <a:latin typeface="Georgia" pitchFamily="18" charset="0"/>
              </a:rPr>
              <a:t>Cone the area you will be working in</a:t>
            </a:r>
          </a:p>
        </p:txBody>
      </p:sp>
      <p:pic>
        <p:nvPicPr>
          <p:cNvPr id="20483" name="Picture 4" descr="ECS logo_blue"/>
          <p:cNvPicPr>
            <a:picLocks noChangeAspect="1" noChangeArrowheads="1"/>
          </p:cNvPicPr>
          <p:nvPr/>
        </p:nvPicPr>
        <p:blipFill>
          <a:blip r:embed="rId3"/>
          <a:srcRect/>
          <a:stretch>
            <a:fillRect/>
          </a:stretch>
        </p:blipFill>
        <p:spPr bwMode="auto">
          <a:xfrm>
            <a:off x="7888288" y="5602288"/>
            <a:ext cx="1255712" cy="125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2015-03-20 10"/>
          <p:cNvPicPr>
            <a:picLocks noChangeAspect="1" noChangeArrowheads="1"/>
          </p:cNvPicPr>
          <p:nvPr/>
        </p:nvPicPr>
        <p:blipFill>
          <a:blip r:embed="rId2"/>
          <a:srcRect/>
          <a:stretch>
            <a:fillRect/>
          </a:stretch>
        </p:blipFill>
        <p:spPr bwMode="auto">
          <a:xfrm>
            <a:off x="1143000" y="1600200"/>
            <a:ext cx="6324600" cy="4743450"/>
          </a:xfrm>
          <a:prstGeom prst="rect">
            <a:avLst/>
          </a:prstGeom>
          <a:noFill/>
          <a:ln w="9525">
            <a:noFill/>
            <a:miter lim="800000"/>
            <a:headEnd/>
            <a:tailEnd/>
          </a:ln>
        </p:spPr>
      </p:pic>
      <p:sp>
        <p:nvSpPr>
          <p:cNvPr id="21506" name="Text Box 4"/>
          <p:cNvSpPr txBox="1">
            <a:spLocks noChangeArrowheads="1"/>
          </p:cNvSpPr>
          <p:nvPr/>
        </p:nvSpPr>
        <p:spPr bwMode="auto">
          <a:xfrm>
            <a:off x="1219200" y="914400"/>
            <a:ext cx="5727700" cy="400050"/>
          </a:xfrm>
          <a:prstGeom prst="rect">
            <a:avLst/>
          </a:prstGeom>
          <a:noFill/>
          <a:ln w="9525">
            <a:noFill/>
            <a:miter lim="800000"/>
            <a:headEnd/>
            <a:tailEnd/>
          </a:ln>
        </p:spPr>
        <p:txBody>
          <a:bodyPr wrap="none">
            <a:spAutoFit/>
          </a:bodyPr>
          <a:lstStyle/>
          <a:p>
            <a:r>
              <a:rPr lang="en-US" sz="2000" b="1">
                <a:latin typeface="Georgia" pitchFamily="18" charset="0"/>
              </a:rPr>
              <a:t>Use caution when opening the spill bucket</a:t>
            </a:r>
          </a:p>
        </p:txBody>
      </p:sp>
      <p:pic>
        <p:nvPicPr>
          <p:cNvPr id="21507" name="Picture 4" descr="ECS logo_blue"/>
          <p:cNvPicPr>
            <a:picLocks noChangeAspect="1" noChangeArrowheads="1"/>
          </p:cNvPicPr>
          <p:nvPr/>
        </p:nvPicPr>
        <p:blipFill>
          <a:blip r:embed="rId3"/>
          <a:srcRect/>
          <a:stretch>
            <a:fillRect/>
          </a:stretch>
        </p:blipFill>
        <p:spPr bwMode="auto">
          <a:xfrm>
            <a:off x="7888288" y="5602288"/>
            <a:ext cx="1255712" cy="125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498</TotalTime>
  <Words>328</Words>
  <Application>Microsoft Office PowerPoint</Application>
  <PresentationFormat>On-screen Show (4:3)</PresentationFormat>
  <Paragraphs>40</Paragraphs>
  <Slides>20</Slides>
  <Notes>0</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20</vt:i4>
      </vt:variant>
    </vt:vector>
  </HeadingPairs>
  <TitlesOfParts>
    <vt:vector size="29" baseType="lpstr">
      <vt:lpstr>Arial</vt:lpstr>
      <vt:lpstr>Trebuchet MS</vt:lpstr>
      <vt:lpstr>Georgia</vt:lpstr>
      <vt:lpstr>Wingdings 2</vt:lpstr>
      <vt:lpstr>Calibri</vt:lpstr>
      <vt:lpstr>Urban</vt:lpstr>
      <vt:lpstr>Urban</vt:lpstr>
      <vt:lpstr>Urban</vt:lpstr>
      <vt:lpstr>Urban</vt:lpstr>
      <vt:lpstr>Slide 1</vt:lpstr>
      <vt:lpstr>Slide 2</vt:lpstr>
      <vt:lpstr>Slide 3</vt:lpstr>
      <vt:lpstr>Slide 4</vt:lpstr>
      <vt:lpstr>Slide 5</vt:lpstr>
      <vt:lpstr>Daily Spill Bucket Cleaning</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jfigueira</dc:creator>
  <cp:lastModifiedBy>jim figueira</cp:lastModifiedBy>
  <cp:revision>53</cp:revision>
  <dcterms:created xsi:type="dcterms:W3CDTF">2016-01-07T18:27:00Z</dcterms:created>
  <dcterms:modified xsi:type="dcterms:W3CDTF">2016-07-11T22:50:38Z</dcterms:modified>
</cp:coreProperties>
</file>